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0" r:id="rId4"/>
    <p:sldId id="264" r:id="rId5"/>
    <p:sldId id="262" r:id="rId6"/>
    <p:sldId id="257" r:id="rId7"/>
    <p:sldId id="261" r:id="rId8"/>
    <p:sldId id="258" r:id="rId9"/>
    <p:sldId id="263"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6" d="100"/>
          <a:sy n="146" d="100"/>
        </p:scale>
        <p:origin x="96"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17CC8-6BB4-4F06-AF15-3792C06A8C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95BFFF-63D0-47C0-BAC4-960B276194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4444EFD-7BC2-4738-AEB6-5FD69CC811B7}"/>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5" name="Footer Placeholder 4">
            <a:extLst>
              <a:ext uri="{FF2B5EF4-FFF2-40B4-BE49-F238E27FC236}">
                <a16:creationId xmlns:a16="http://schemas.microsoft.com/office/drawing/2014/main" id="{ED8CC593-65DA-47B6-92FE-86A7607CD8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A31956-1261-4021-9F16-3AFEB8B70070}"/>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1085512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0876D-C76D-4162-9AC6-430FA0C87C8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62544B1-5062-4160-87B2-93DBE685F36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2B9D86-19D4-46EF-BA5D-365909AE008C}"/>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5" name="Footer Placeholder 4">
            <a:extLst>
              <a:ext uri="{FF2B5EF4-FFF2-40B4-BE49-F238E27FC236}">
                <a16:creationId xmlns:a16="http://schemas.microsoft.com/office/drawing/2014/main" id="{0C1A8BAB-A494-4B7E-9FD3-83FEE65A13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961CA0-C097-496D-9552-71BE538826FD}"/>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1194431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A5B7DD-BCB5-476E-93DB-1CD583EA86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58CEF05-8BE1-4337-A53F-FA0141DC7E9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906F85-B259-44DB-AFEB-77F5704DD1F4}"/>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5" name="Footer Placeholder 4">
            <a:extLst>
              <a:ext uri="{FF2B5EF4-FFF2-40B4-BE49-F238E27FC236}">
                <a16:creationId xmlns:a16="http://schemas.microsoft.com/office/drawing/2014/main" id="{52CFBD1C-E8DB-43FA-A9D5-F7588A28B7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3D7D7B-1A0D-4128-BA74-DDDEF7676B1F}"/>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1374194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E63E3-1874-4882-B3ED-C29BE32234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38CA4B-D602-4286-9A1F-1AB6DF3399C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29EBAF-E6EC-4C7B-AF90-434DF3B0359F}"/>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5" name="Footer Placeholder 4">
            <a:extLst>
              <a:ext uri="{FF2B5EF4-FFF2-40B4-BE49-F238E27FC236}">
                <a16:creationId xmlns:a16="http://schemas.microsoft.com/office/drawing/2014/main" id="{F5042B53-77E5-4842-BF7A-9DD06F333E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E7BCF-D9F6-482F-B48A-55CCA1AF435B}"/>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2967953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806FF-4992-4065-8DE9-4E9A1BDA9C5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59E36D-C6D9-460B-A316-B913C81DBB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D2526D0-7915-4F57-B766-27D94D031CC6}"/>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5" name="Footer Placeholder 4">
            <a:extLst>
              <a:ext uri="{FF2B5EF4-FFF2-40B4-BE49-F238E27FC236}">
                <a16:creationId xmlns:a16="http://schemas.microsoft.com/office/drawing/2014/main" id="{9709CD56-B9E8-4BBE-A600-85939F42E5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365733-DF20-459D-9896-3331E7A6EB96}"/>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1495801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B7343-56DD-4410-801F-60AC7A825F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D1570F-BDF2-4F6F-A750-45A4984422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A3EB764-D957-4F56-ADD1-4C02B87FB5C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8A4C3D2-CC72-4D6B-A665-D5A2D99868D2}"/>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6" name="Footer Placeholder 5">
            <a:extLst>
              <a:ext uri="{FF2B5EF4-FFF2-40B4-BE49-F238E27FC236}">
                <a16:creationId xmlns:a16="http://schemas.microsoft.com/office/drawing/2014/main" id="{F371428D-C1F8-4325-A704-BEECDD77EF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68C56A-F91E-4556-B6C5-72561D25F441}"/>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3109857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5EA3A-53C2-4129-A0B1-C9BE4B48D8F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8CA940-784C-43FE-AA65-DAC579DA3D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B634B3-1FD1-4A9D-B2D8-B9444087BAE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BCB5471-8CE9-4949-8BE0-704EE9377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503894F-B075-4955-9EF4-6941576B3F4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9F33AC1-14A8-49E1-8A71-635CA1DD7C48}"/>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8" name="Footer Placeholder 7">
            <a:extLst>
              <a:ext uri="{FF2B5EF4-FFF2-40B4-BE49-F238E27FC236}">
                <a16:creationId xmlns:a16="http://schemas.microsoft.com/office/drawing/2014/main" id="{1DA61ED6-2922-4ED4-A8A4-6AF846CF5B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20BFED7-2A91-4333-8368-F0690C99B007}"/>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1426255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55546-BDD2-45E2-A3B8-06FE9777648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D2FA935-089C-4531-B74A-11C0E3951169}"/>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4" name="Footer Placeholder 3">
            <a:extLst>
              <a:ext uri="{FF2B5EF4-FFF2-40B4-BE49-F238E27FC236}">
                <a16:creationId xmlns:a16="http://schemas.microsoft.com/office/drawing/2014/main" id="{9752CD99-E8B1-493C-B19E-E2CF827041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497D4C-FDC8-4E29-B1CE-8A3196B984C8}"/>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4832158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D501A7-7159-4A74-BDC6-2E3D1957A72C}"/>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3" name="Footer Placeholder 2">
            <a:extLst>
              <a:ext uri="{FF2B5EF4-FFF2-40B4-BE49-F238E27FC236}">
                <a16:creationId xmlns:a16="http://schemas.microsoft.com/office/drawing/2014/main" id="{814C1B83-2AA1-4BE3-985B-4EF806C6D0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C284660-28AA-45D2-A219-ED5B63854827}"/>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220569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845A7-893D-4D38-BC8D-D6713FE486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562821-6431-441F-9D2E-CC72335F77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1AF7C-EED1-4C25-8BD3-AB0F45D465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54AAF03-219D-422B-B343-9FE7AA68148B}"/>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6" name="Footer Placeholder 5">
            <a:extLst>
              <a:ext uri="{FF2B5EF4-FFF2-40B4-BE49-F238E27FC236}">
                <a16:creationId xmlns:a16="http://schemas.microsoft.com/office/drawing/2014/main" id="{21A9339B-4296-4259-8111-7037FFF90A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2ECDC3-E380-4E8C-B26F-FDEFD76E25F4}"/>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3184613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996D1-9B37-4AB9-861D-06EFD040D1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14939E-F719-42D9-AC63-6FC053F750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EFCD55-8F6A-455A-8B18-008CDB452A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30D8FA8-E692-4A9D-8764-5E44A9BAC321}"/>
              </a:ext>
            </a:extLst>
          </p:cNvPr>
          <p:cNvSpPr>
            <a:spLocks noGrp="1"/>
          </p:cNvSpPr>
          <p:nvPr>
            <p:ph type="dt" sz="half" idx="10"/>
          </p:nvPr>
        </p:nvSpPr>
        <p:spPr/>
        <p:txBody>
          <a:bodyPr/>
          <a:lstStyle/>
          <a:p>
            <a:fld id="{3A568069-2496-45EB-B323-CB87749BE068}" type="datetimeFigureOut">
              <a:rPr lang="en-US" smtClean="0"/>
              <a:t>3/6/2025</a:t>
            </a:fld>
            <a:endParaRPr lang="en-US"/>
          </a:p>
        </p:txBody>
      </p:sp>
      <p:sp>
        <p:nvSpPr>
          <p:cNvPr id="6" name="Footer Placeholder 5">
            <a:extLst>
              <a:ext uri="{FF2B5EF4-FFF2-40B4-BE49-F238E27FC236}">
                <a16:creationId xmlns:a16="http://schemas.microsoft.com/office/drawing/2014/main" id="{9C783352-AA71-4370-9609-125169F057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39E253-21D8-48D8-BC9C-75499EEB5380}"/>
              </a:ext>
            </a:extLst>
          </p:cNvPr>
          <p:cNvSpPr>
            <a:spLocks noGrp="1"/>
          </p:cNvSpPr>
          <p:nvPr>
            <p:ph type="sldNum" sz="quarter" idx="12"/>
          </p:nvPr>
        </p:nvSpPr>
        <p:spPr/>
        <p:txBody>
          <a:bodyPr/>
          <a:lstStyle/>
          <a:p>
            <a:fld id="{37C84AA4-7059-4DF7-BCF9-CE822EE98167}" type="slidenum">
              <a:rPr lang="en-US" smtClean="0"/>
              <a:t>‹#›</a:t>
            </a:fld>
            <a:endParaRPr lang="en-US"/>
          </a:p>
        </p:txBody>
      </p:sp>
    </p:spTree>
    <p:extLst>
      <p:ext uri="{BB962C8B-B14F-4D97-AF65-F5344CB8AC3E}">
        <p14:creationId xmlns:p14="http://schemas.microsoft.com/office/powerpoint/2010/main" val="13403813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D05C42-5B28-4772-BCA8-AB8A3365CE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0B6DE0-8783-4B24-B38C-88FF112C7B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3AF28-7875-455E-A75A-3830702C0CE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568069-2496-45EB-B323-CB87749BE068}" type="datetimeFigureOut">
              <a:rPr lang="en-US" smtClean="0"/>
              <a:t>3/6/2025</a:t>
            </a:fld>
            <a:endParaRPr lang="en-US"/>
          </a:p>
        </p:txBody>
      </p:sp>
      <p:sp>
        <p:nvSpPr>
          <p:cNvPr id="5" name="Footer Placeholder 4">
            <a:extLst>
              <a:ext uri="{FF2B5EF4-FFF2-40B4-BE49-F238E27FC236}">
                <a16:creationId xmlns:a16="http://schemas.microsoft.com/office/drawing/2014/main" id="{8D08E9DE-C35E-4E54-9644-A661170121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42D7A6-5F2A-4A8B-8020-DBF3CA3136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C84AA4-7059-4DF7-BCF9-CE822EE98167}" type="slidenum">
              <a:rPr lang="en-US" smtClean="0"/>
              <a:t>‹#›</a:t>
            </a:fld>
            <a:endParaRPr lang="en-US"/>
          </a:p>
        </p:txBody>
      </p:sp>
    </p:spTree>
    <p:extLst>
      <p:ext uri="{BB962C8B-B14F-4D97-AF65-F5344CB8AC3E}">
        <p14:creationId xmlns:p14="http://schemas.microsoft.com/office/powerpoint/2010/main" val="3112577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datapub.gfz-potsdam.de/download/10.5880.GFZ.4.8.2022.014-Nvewif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B50B8-7A3F-491D-B1FB-A236DAE4EFCC}"/>
              </a:ext>
            </a:extLst>
          </p:cNvPr>
          <p:cNvSpPr>
            <a:spLocks noGrp="1"/>
          </p:cNvSpPr>
          <p:nvPr>
            <p:ph type="ctrTitle"/>
          </p:nvPr>
        </p:nvSpPr>
        <p:spPr>
          <a:xfrm>
            <a:off x="1524000" y="1549083"/>
            <a:ext cx="9144000" cy="2387600"/>
          </a:xfrm>
        </p:spPr>
        <p:txBody>
          <a:bodyPr>
            <a:normAutofit fontScale="90000"/>
          </a:bodyPr>
          <a:lstStyle/>
          <a:p>
            <a:r>
              <a:rPr lang="en-US" dirty="0" err="1"/>
              <a:t>Groß</a:t>
            </a:r>
            <a:r>
              <a:rPr lang="en-US" dirty="0"/>
              <a:t> </a:t>
            </a:r>
            <a:r>
              <a:rPr lang="en-US" dirty="0" err="1"/>
              <a:t>Schönebeck</a:t>
            </a:r>
            <a:r>
              <a:rPr lang="en-US" dirty="0"/>
              <a:t> </a:t>
            </a:r>
            <a:r>
              <a:rPr lang="en-US" altLang="zh-CN" dirty="0"/>
              <a:t>Dataset for DAS Bench</a:t>
            </a:r>
            <a:br>
              <a:rPr lang="en-US" dirty="0"/>
            </a:br>
            <a:endParaRPr lang="en-US" dirty="0"/>
          </a:p>
        </p:txBody>
      </p:sp>
      <p:sp>
        <p:nvSpPr>
          <p:cNvPr id="3" name="Subtitle 2">
            <a:extLst>
              <a:ext uri="{FF2B5EF4-FFF2-40B4-BE49-F238E27FC236}">
                <a16:creationId xmlns:a16="http://schemas.microsoft.com/office/drawing/2014/main" id="{213EEF4F-3F49-4CB7-87D4-7D9E1EA92FC8}"/>
              </a:ext>
            </a:extLst>
          </p:cNvPr>
          <p:cNvSpPr>
            <a:spLocks noGrp="1"/>
          </p:cNvSpPr>
          <p:nvPr>
            <p:ph type="subTitle" idx="1"/>
          </p:nvPr>
        </p:nvSpPr>
        <p:spPr>
          <a:xfrm>
            <a:off x="1524000" y="4028758"/>
            <a:ext cx="9144000" cy="1655762"/>
          </a:xfrm>
        </p:spPr>
        <p:txBody>
          <a:bodyPr/>
          <a:lstStyle/>
          <a:p>
            <a:r>
              <a:rPr lang="en-US" dirty="0"/>
              <a:t>Yang Cui, SEEM group, King Fahd University of Petroleum and Minerals</a:t>
            </a:r>
          </a:p>
        </p:txBody>
      </p:sp>
    </p:spTree>
    <p:extLst>
      <p:ext uri="{BB962C8B-B14F-4D97-AF65-F5344CB8AC3E}">
        <p14:creationId xmlns:p14="http://schemas.microsoft.com/office/powerpoint/2010/main" val="680915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E8056E2-B48A-40F0-BB26-D87AD59E8710}"/>
              </a:ext>
            </a:extLst>
          </p:cNvPr>
          <p:cNvSpPr txBox="1"/>
          <p:nvPr/>
        </p:nvSpPr>
        <p:spPr>
          <a:xfrm>
            <a:off x="539930" y="2277292"/>
            <a:ext cx="11255829" cy="3139321"/>
          </a:xfrm>
          <a:prstGeom prst="rect">
            <a:avLst/>
          </a:prstGeom>
          <a:noFill/>
        </p:spPr>
        <p:txBody>
          <a:bodyPr wrap="square" rtlCol="0">
            <a:spAutoFit/>
          </a:bodyPr>
          <a:lstStyle/>
          <a:p>
            <a:r>
              <a:rPr lang="en-US" b="1" i="1" dirty="0"/>
              <a:t>After finishing the downloading, preprocessing, and splitting of the seismic data. You can perform the data processing workflow with the trained model used in our previous publication (Cui et al., 2025)</a:t>
            </a:r>
          </a:p>
          <a:p>
            <a:endParaRPr lang="en-US" dirty="0"/>
          </a:p>
          <a:p>
            <a:pPr marL="285750" indent="-285750">
              <a:buFont typeface="Arial" panose="020B0604020202020204" pitchFamily="34" charset="0"/>
              <a:buChar char="•"/>
            </a:pPr>
            <a:r>
              <a:rPr lang="en-US" dirty="0"/>
              <a:t>Step 1: Download the trained model in our previous publication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Step 2: Performing the processing using the given python script “</a:t>
            </a:r>
            <a:r>
              <a:rPr lang="en-US" dirty="0" err="1"/>
              <a:t>USL_dataset_processing.ipynb</a:t>
            </a:r>
            <a:r>
              <a:rPr lang="en-US" dirty="0"/>
              <a: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Step 3: It takes around 3 seconds to process each samples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621115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57BE55D-CA6C-4616-8AA9-A4C514ABAEE1}"/>
              </a:ext>
            </a:extLst>
          </p:cNvPr>
          <p:cNvSpPr txBox="1"/>
          <p:nvPr/>
        </p:nvSpPr>
        <p:spPr>
          <a:xfrm>
            <a:off x="555171" y="788685"/>
            <a:ext cx="10689771" cy="2585323"/>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Henninges</a:t>
            </a:r>
            <a:r>
              <a:rPr lang="en-US" dirty="0"/>
              <a:t>, J., </a:t>
            </a:r>
            <a:r>
              <a:rPr lang="en-US" dirty="0" err="1"/>
              <a:t>Martuganova</a:t>
            </a:r>
            <a:r>
              <a:rPr lang="en-US" dirty="0"/>
              <a:t>, E., Stiller, M., Norden, B., and Krawczyk, C. M.: DAS-VSP Data from the Feb. 2017 Survey at the </a:t>
            </a:r>
            <a:r>
              <a:rPr lang="en-US" dirty="0" err="1"/>
              <a:t>Groß</a:t>
            </a:r>
            <a:r>
              <a:rPr lang="en-US" dirty="0"/>
              <a:t> </a:t>
            </a:r>
            <a:r>
              <a:rPr lang="en-US" dirty="0" err="1"/>
              <a:t>Schönebeck</a:t>
            </a:r>
            <a:r>
              <a:rPr lang="en-US" dirty="0"/>
              <a:t> Site, Germany. [dataset], https://doi.org/10.5880/GFZ.4.8.2021.001, 2021a.</a:t>
            </a:r>
          </a:p>
          <a:p>
            <a:pPr marL="285750" indent="-285750">
              <a:buFont typeface="Arial" panose="020B0604020202020204" pitchFamily="34" charset="0"/>
              <a:buChar char="•"/>
            </a:pPr>
            <a:r>
              <a:rPr lang="en-US" dirty="0" err="1"/>
              <a:t>Henninges</a:t>
            </a:r>
            <a:r>
              <a:rPr lang="en-US" dirty="0"/>
              <a:t>, J., </a:t>
            </a:r>
            <a:r>
              <a:rPr lang="en-US" dirty="0" err="1"/>
              <a:t>Martuganova</a:t>
            </a:r>
            <a:r>
              <a:rPr lang="en-US" dirty="0"/>
              <a:t>, E., Stiller, M., Norden, B., and Krawczyk, C. M.: Wireline distributed acoustic sensing allows 4.2 km deep vertical seismic profiling of the </a:t>
            </a:r>
            <a:r>
              <a:rPr lang="en-US" dirty="0" err="1"/>
              <a:t>Rotliegend</a:t>
            </a:r>
            <a:r>
              <a:rPr lang="en-US" dirty="0"/>
              <a:t> 150°C geothermal reservoir in the North German Basin, Solid Earth, 12, 521-537, https://doi.org/10.5194/se-12-521- 2021, 2021b.</a:t>
            </a:r>
          </a:p>
          <a:p>
            <a:pPr marL="285750" indent="-285750">
              <a:buFont typeface="Arial" panose="020B0604020202020204" pitchFamily="34" charset="0"/>
              <a:buChar char="•"/>
            </a:pPr>
            <a:r>
              <a:rPr lang="en-US" dirty="0"/>
              <a:t>Cui, Yang, Umair Bin </a:t>
            </a:r>
            <a:r>
              <a:rPr lang="en-US" dirty="0" err="1"/>
              <a:t>Waheed</a:t>
            </a:r>
            <a:r>
              <a:rPr lang="en-US" dirty="0"/>
              <a:t>, and </a:t>
            </a:r>
            <a:r>
              <a:rPr lang="en-US" dirty="0" err="1"/>
              <a:t>Yangkang</a:t>
            </a:r>
            <a:r>
              <a:rPr lang="en-US" dirty="0"/>
              <a:t> Chen. "Unsupervised Deep Learning for DAS-VSP Denoising Using Attention-Based Deep Image Prior." </a:t>
            </a:r>
            <a:r>
              <a:rPr lang="en-US" i="1" dirty="0"/>
              <a:t>IEEE Transactions on Geoscience and Remote Sensing</a:t>
            </a:r>
            <a:r>
              <a:rPr lang="en-US" dirty="0"/>
              <a:t> (2025).</a:t>
            </a:r>
          </a:p>
          <a:p>
            <a:endParaRPr lang="en-US" dirty="0"/>
          </a:p>
        </p:txBody>
      </p:sp>
      <p:sp>
        <p:nvSpPr>
          <p:cNvPr id="5" name="TextBox 4">
            <a:extLst>
              <a:ext uri="{FF2B5EF4-FFF2-40B4-BE49-F238E27FC236}">
                <a16:creationId xmlns:a16="http://schemas.microsoft.com/office/drawing/2014/main" id="{B875391A-61A7-4085-A8EE-D5353C09E404}"/>
              </a:ext>
            </a:extLst>
          </p:cNvPr>
          <p:cNvSpPr txBox="1"/>
          <p:nvPr/>
        </p:nvSpPr>
        <p:spPr>
          <a:xfrm>
            <a:off x="596537" y="335280"/>
            <a:ext cx="1972492" cy="492443"/>
          </a:xfrm>
          <a:prstGeom prst="rect">
            <a:avLst/>
          </a:prstGeom>
          <a:noFill/>
        </p:spPr>
        <p:txBody>
          <a:bodyPr wrap="square" rtlCol="0">
            <a:spAutoFit/>
          </a:bodyPr>
          <a:lstStyle/>
          <a:p>
            <a:r>
              <a:rPr lang="en-US" sz="2600" dirty="0"/>
              <a:t>References</a:t>
            </a:r>
          </a:p>
        </p:txBody>
      </p:sp>
    </p:spTree>
    <p:extLst>
      <p:ext uri="{BB962C8B-B14F-4D97-AF65-F5344CB8AC3E}">
        <p14:creationId xmlns:p14="http://schemas.microsoft.com/office/powerpoint/2010/main" val="9670870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C9DE1-A00E-46F3-B0B8-C0C8D0E05629}"/>
              </a:ext>
            </a:extLst>
          </p:cNvPr>
          <p:cNvSpPr>
            <a:spLocks noGrp="1"/>
          </p:cNvSpPr>
          <p:nvPr>
            <p:ph type="title"/>
          </p:nvPr>
        </p:nvSpPr>
        <p:spPr>
          <a:xfrm>
            <a:off x="838200" y="2594519"/>
            <a:ext cx="10515600" cy="1325563"/>
          </a:xfrm>
        </p:spPr>
        <p:txBody>
          <a:bodyPr/>
          <a:lstStyle/>
          <a:p>
            <a:pPr algn="ctr"/>
            <a:r>
              <a:rPr lang="en-US" b="1" i="1" dirty="0"/>
              <a:t>Data Description</a:t>
            </a:r>
          </a:p>
        </p:txBody>
      </p:sp>
    </p:spTree>
    <p:extLst>
      <p:ext uri="{BB962C8B-B14F-4D97-AF65-F5344CB8AC3E}">
        <p14:creationId xmlns:p14="http://schemas.microsoft.com/office/powerpoint/2010/main" val="1157625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52C8F7-E3FB-443C-B98B-2E4E8EE00A14}"/>
              </a:ext>
            </a:extLst>
          </p:cNvPr>
          <p:cNvSpPr/>
          <p:nvPr/>
        </p:nvSpPr>
        <p:spPr>
          <a:xfrm>
            <a:off x="722812" y="1042575"/>
            <a:ext cx="10746376" cy="2308324"/>
          </a:xfrm>
          <a:prstGeom prst="rect">
            <a:avLst/>
          </a:prstGeom>
        </p:spPr>
        <p:txBody>
          <a:bodyPr wrap="square">
            <a:spAutoFit/>
          </a:bodyPr>
          <a:lstStyle/>
          <a:p>
            <a:pPr algn="just"/>
            <a:r>
              <a:rPr lang="en-US" dirty="0" err="1"/>
              <a:t>Groß</a:t>
            </a:r>
            <a:r>
              <a:rPr lang="en-US" dirty="0"/>
              <a:t> </a:t>
            </a:r>
            <a:r>
              <a:rPr lang="en-US" dirty="0" err="1"/>
              <a:t>Schönebeck</a:t>
            </a:r>
            <a:r>
              <a:rPr lang="en-US" dirty="0"/>
              <a:t> d</a:t>
            </a:r>
            <a:r>
              <a:rPr lang="en-US" altLang="zh-CN" dirty="0"/>
              <a:t>ataset is a</a:t>
            </a:r>
            <a:r>
              <a:rPr lang="en-US" dirty="0"/>
              <a:t>n extensive vertical seismic profiling (VSP) survey using wireline distributed acoustic sensing (DAS) technology that was carried out between the 15th and 18th of February 2017 at the geothermal in-situ laboratory </a:t>
            </a:r>
            <a:r>
              <a:rPr lang="en-US" dirty="0" err="1"/>
              <a:t>Groß</a:t>
            </a:r>
            <a:r>
              <a:rPr lang="en-US" dirty="0"/>
              <a:t> </a:t>
            </a:r>
            <a:r>
              <a:rPr lang="en-US" dirty="0" err="1"/>
              <a:t>Schönebeck</a:t>
            </a:r>
            <a:r>
              <a:rPr lang="en-US" dirty="0"/>
              <a:t>, Germany. Borehole measurements were recorded in two 4.3 km deep wells E </a:t>
            </a:r>
            <a:r>
              <a:rPr lang="en-US" dirty="0" err="1"/>
              <a:t>GrSk</a:t>
            </a:r>
            <a:r>
              <a:rPr lang="en-US" dirty="0"/>
              <a:t> 3/90 and Gt </a:t>
            </a:r>
            <a:r>
              <a:rPr lang="en-US" dirty="0" err="1"/>
              <a:t>GrSk</a:t>
            </a:r>
            <a:r>
              <a:rPr lang="en-US" dirty="0"/>
              <a:t> 4/05. Two hybrid </a:t>
            </a:r>
            <a:r>
              <a:rPr lang="en-US" dirty="0" err="1"/>
              <a:t>fibre</a:t>
            </a:r>
            <a:r>
              <a:rPr lang="en-US" dirty="0"/>
              <a:t> optics cables were freely lowered inside the wells to form dense receiver arrays. As a seismic source, four heavy </a:t>
            </a:r>
            <a:r>
              <a:rPr lang="en-US" dirty="0" err="1"/>
              <a:t>vibroseis</a:t>
            </a:r>
            <a:r>
              <a:rPr lang="en-US" dirty="0"/>
              <a:t> trucks were used. The survey consisted of 61 source positions distributed in a spiral pattern around the target area. This data publication consists of </a:t>
            </a:r>
            <a:r>
              <a:rPr lang="en-US" dirty="0">
                <a:solidFill>
                  <a:srgbClr val="FF0000"/>
                </a:solidFill>
              </a:rPr>
              <a:t>raw uncorrelated,</a:t>
            </a:r>
            <a:r>
              <a:rPr lang="en-US" dirty="0"/>
              <a:t> </a:t>
            </a:r>
            <a:r>
              <a:rPr lang="en-US" dirty="0">
                <a:solidFill>
                  <a:srgbClr val="FF0000"/>
                </a:solidFill>
              </a:rPr>
              <a:t>and unstacked </a:t>
            </a:r>
            <a:r>
              <a:rPr lang="en-US" dirty="0"/>
              <a:t>seismic data acquired for 3D seismic imaging purposes. Supplementary information such as well trajectories, source point coordinates, and the pilot sweep data is also provided. (</a:t>
            </a:r>
            <a:r>
              <a:rPr lang="en-US" dirty="0" err="1"/>
              <a:t>Henninges</a:t>
            </a:r>
            <a:r>
              <a:rPr lang="en-US" dirty="0"/>
              <a:t> et al., 2021)</a:t>
            </a:r>
          </a:p>
        </p:txBody>
      </p:sp>
      <p:sp>
        <p:nvSpPr>
          <p:cNvPr id="5" name="Rectangle 4">
            <a:extLst>
              <a:ext uri="{FF2B5EF4-FFF2-40B4-BE49-F238E27FC236}">
                <a16:creationId xmlns:a16="http://schemas.microsoft.com/office/drawing/2014/main" id="{369AAD72-E8B8-4DC6-8B77-754B5FCC7B41}"/>
              </a:ext>
            </a:extLst>
          </p:cNvPr>
          <p:cNvSpPr/>
          <p:nvPr/>
        </p:nvSpPr>
        <p:spPr>
          <a:xfrm>
            <a:off x="3354558" y="335671"/>
            <a:ext cx="5413213" cy="369332"/>
          </a:xfrm>
          <a:prstGeom prst="rect">
            <a:avLst/>
          </a:prstGeom>
        </p:spPr>
        <p:txBody>
          <a:bodyPr wrap="none">
            <a:spAutoFit/>
          </a:bodyPr>
          <a:lstStyle/>
          <a:p>
            <a:r>
              <a:rPr lang="en-US" dirty="0">
                <a:hlinkClick r:id="rId2"/>
              </a:rPr>
              <a:t>Index of /download/10.5880.GFZ.4.8.2022.014-Nvewifu</a:t>
            </a:r>
            <a:endParaRPr lang="en-US" dirty="0"/>
          </a:p>
        </p:txBody>
      </p:sp>
      <p:pic>
        <p:nvPicPr>
          <p:cNvPr id="7" name="Picture 6">
            <a:extLst>
              <a:ext uri="{FF2B5EF4-FFF2-40B4-BE49-F238E27FC236}">
                <a16:creationId xmlns:a16="http://schemas.microsoft.com/office/drawing/2014/main" id="{11F07B1E-0AD7-4EB0-ADF2-B259B46A77C6}"/>
              </a:ext>
            </a:extLst>
          </p:cNvPr>
          <p:cNvPicPr>
            <a:picLocks noChangeAspect="1"/>
          </p:cNvPicPr>
          <p:nvPr/>
        </p:nvPicPr>
        <p:blipFill rotWithShape="1">
          <a:blip r:embed="rId3"/>
          <a:srcRect l="322" t="23937" r="51357" b="37079"/>
          <a:stretch/>
        </p:blipFill>
        <p:spPr>
          <a:xfrm>
            <a:off x="3150326" y="3570515"/>
            <a:ext cx="5891348" cy="2673531"/>
          </a:xfrm>
          <a:prstGeom prst="rect">
            <a:avLst/>
          </a:prstGeom>
        </p:spPr>
      </p:pic>
      <p:sp>
        <p:nvSpPr>
          <p:cNvPr id="8" name="Rectangle 7">
            <a:extLst>
              <a:ext uri="{FF2B5EF4-FFF2-40B4-BE49-F238E27FC236}">
                <a16:creationId xmlns:a16="http://schemas.microsoft.com/office/drawing/2014/main" id="{BC5F5A6A-7812-4CFB-8D07-B46B5FF10A60}"/>
              </a:ext>
            </a:extLst>
          </p:cNvPr>
          <p:cNvSpPr/>
          <p:nvPr/>
        </p:nvSpPr>
        <p:spPr>
          <a:xfrm>
            <a:off x="7057981" y="6009305"/>
            <a:ext cx="2412905" cy="369332"/>
          </a:xfrm>
          <a:prstGeom prst="rect">
            <a:avLst/>
          </a:prstGeom>
        </p:spPr>
        <p:txBody>
          <a:bodyPr wrap="none">
            <a:spAutoFit/>
          </a:bodyPr>
          <a:lstStyle/>
          <a:p>
            <a:r>
              <a:rPr lang="en-US" dirty="0"/>
              <a:t>(</a:t>
            </a:r>
            <a:r>
              <a:rPr lang="en-US" dirty="0" err="1"/>
              <a:t>Henninges</a:t>
            </a:r>
            <a:r>
              <a:rPr lang="en-US" dirty="0"/>
              <a:t> et al., 2021)</a:t>
            </a:r>
          </a:p>
        </p:txBody>
      </p:sp>
    </p:spTree>
    <p:extLst>
      <p:ext uri="{BB962C8B-B14F-4D97-AF65-F5344CB8AC3E}">
        <p14:creationId xmlns:p14="http://schemas.microsoft.com/office/powerpoint/2010/main" val="2858511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73834F0-90FA-43F4-B2F9-C3C6B47C8DFE}"/>
              </a:ext>
            </a:extLst>
          </p:cNvPr>
          <p:cNvPicPr>
            <a:picLocks noChangeAspect="1"/>
          </p:cNvPicPr>
          <p:nvPr/>
        </p:nvPicPr>
        <p:blipFill rotWithShape="1">
          <a:blip r:embed="rId2"/>
          <a:srcRect l="51643" t="16889" r="1072" b="3682"/>
          <a:stretch/>
        </p:blipFill>
        <p:spPr>
          <a:xfrm>
            <a:off x="330925" y="526870"/>
            <a:ext cx="5765075" cy="5447211"/>
          </a:xfrm>
          <a:prstGeom prst="rect">
            <a:avLst/>
          </a:prstGeom>
        </p:spPr>
      </p:pic>
      <p:pic>
        <p:nvPicPr>
          <p:cNvPr id="5" name="Picture 4">
            <a:extLst>
              <a:ext uri="{FF2B5EF4-FFF2-40B4-BE49-F238E27FC236}">
                <a16:creationId xmlns:a16="http://schemas.microsoft.com/office/drawing/2014/main" id="{29A1422F-684D-47D8-86D0-952169E77879}"/>
              </a:ext>
            </a:extLst>
          </p:cNvPr>
          <p:cNvPicPr>
            <a:picLocks noChangeAspect="1"/>
          </p:cNvPicPr>
          <p:nvPr/>
        </p:nvPicPr>
        <p:blipFill rotWithShape="1">
          <a:blip r:embed="rId3"/>
          <a:srcRect l="52715" t="40572" r="1749" b="38730"/>
          <a:stretch/>
        </p:blipFill>
        <p:spPr>
          <a:xfrm>
            <a:off x="6487884" y="2264229"/>
            <a:ext cx="5551716" cy="1419498"/>
          </a:xfrm>
          <a:prstGeom prst="rect">
            <a:avLst/>
          </a:prstGeom>
        </p:spPr>
      </p:pic>
    </p:spTree>
    <p:extLst>
      <p:ext uri="{BB962C8B-B14F-4D97-AF65-F5344CB8AC3E}">
        <p14:creationId xmlns:p14="http://schemas.microsoft.com/office/powerpoint/2010/main" val="3888059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C9DE1-A00E-46F3-B0B8-C0C8D0E05629}"/>
              </a:ext>
            </a:extLst>
          </p:cNvPr>
          <p:cNvSpPr>
            <a:spLocks noGrp="1"/>
          </p:cNvSpPr>
          <p:nvPr>
            <p:ph type="title"/>
          </p:nvPr>
        </p:nvSpPr>
        <p:spPr>
          <a:xfrm>
            <a:off x="838200" y="2594519"/>
            <a:ext cx="10515600" cy="1325563"/>
          </a:xfrm>
        </p:spPr>
        <p:txBody>
          <a:bodyPr/>
          <a:lstStyle/>
          <a:p>
            <a:pPr algn="ctr"/>
            <a:r>
              <a:rPr lang="en-US" b="1" i="1" dirty="0"/>
              <a:t>Preprocessing and Splitting</a:t>
            </a:r>
          </a:p>
        </p:txBody>
      </p:sp>
    </p:spTree>
    <p:extLst>
      <p:ext uri="{BB962C8B-B14F-4D97-AF65-F5344CB8AC3E}">
        <p14:creationId xmlns:p14="http://schemas.microsoft.com/office/powerpoint/2010/main" val="40354170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979A505-3F2C-4AB2-B39E-21A4006C27B5}"/>
              </a:ext>
            </a:extLst>
          </p:cNvPr>
          <p:cNvSpPr txBox="1"/>
          <p:nvPr/>
        </p:nvSpPr>
        <p:spPr>
          <a:xfrm>
            <a:off x="1420656" y="580821"/>
            <a:ext cx="8535708" cy="4801314"/>
          </a:xfrm>
          <a:prstGeom prst="rect">
            <a:avLst/>
          </a:prstGeom>
          <a:noFill/>
        </p:spPr>
        <p:txBody>
          <a:bodyPr wrap="square" rtlCol="0">
            <a:spAutoFit/>
          </a:bodyPr>
          <a:lstStyle/>
          <a:p>
            <a:pPr marL="285750" indent="-285750">
              <a:buFont typeface="Arial" panose="020B0604020202020204" pitchFamily="34" charset="0"/>
              <a:buChar char="•"/>
            </a:pPr>
            <a:r>
              <a:rPr lang="en-US" dirty="0"/>
              <a:t>Step 1:</a:t>
            </a:r>
          </a:p>
          <a:p>
            <a:endParaRPr lang="en-US" dirty="0"/>
          </a:p>
          <a:p>
            <a:r>
              <a:rPr lang="en-US" dirty="0"/>
              <a:t>Run the “Get_data.sh” script to download the raw profiles. “bash Get_data.sh”</a:t>
            </a:r>
          </a:p>
          <a:p>
            <a:endParaRPr lang="en-US" dirty="0"/>
          </a:p>
          <a:p>
            <a:endParaRPr lang="en-US" dirty="0"/>
          </a:p>
          <a:p>
            <a:endParaRPr lang="en-US" dirty="0"/>
          </a:p>
          <a:p>
            <a:pPr marL="285750" indent="-285750">
              <a:buFont typeface="Arial" panose="020B0604020202020204" pitchFamily="34" charset="0"/>
              <a:buChar char="•"/>
            </a:pPr>
            <a:r>
              <a:rPr lang="en-US" dirty="0"/>
              <a:t>Step 2:</a:t>
            </a:r>
          </a:p>
          <a:p>
            <a:endParaRPr lang="en-US" dirty="0"/>
          </a:p>
          <a:p>
            <a:r>
              <a:rPr lang="en-US" dirty="0"/>
              <a:t>De-mean and De-trend using </a:t>
            </a:r>
            <a:r>
              <a:rPr lang="en-US" dirty="0" err="1"/>
              <a:t>Scipy</a:t>
            </a:r>
            <a:r>
              <a:rPr lang="en-US" dirty="0"/>
              <a:t> python library</a:t>
            </a:r>
          </a:p>
          <a:p>
            <a:endParaRPr lang="en-US" dirty="0"/>
          </a:p>
          <a:p>
            <a:endParaRPr lang="en-US" dirty="0"/>
          </a:p>
          <a:p>
            <a:endParaRPr lang="en-US" dirty="0"/>
          </a:p>
          <a:p>
            <a:endParaRPr lang="en-US" dirty="0"/>
          </a:p>
          <a:p>
            <a:pPr marL="285750" indent="-285750">
              <a:buFont typeface="Arial" panose="020B0604020202020204" pitchFamily="34" charset="0"/>
              <a:buChar char="•"/>
            </a:pPr>
            <a:r>
              <a:rPr lang="en-US" dirty="0"/>
              <a:t>Step 3: </a:t>
            </a:r>
          </a:p>
          <a:p>
            <a:endParaRPr lang="en-US" dirty="0"/>
          </a:p>
          <a:p>
            <a:r>
              <a:rPr lang="en-US" dirty="0"/>
              <a:t>Zoom in on profiles with only arrivals.</a:t>
            </a:r>
          </a:p>
          <a:p>
            <a:endParaRPr lang="en-US" dirty="0"/>
          </a:p>
        </p:txBody>
      </p:sp>
      <p:pic>
        <p:nvPicPr>
          <p:cNvPr id="5" name="Picture 4">
            <a:extLst>
              <a:ext uri="{FF2B5EF4-FFF2-40B4-BE49-F238E27FC236}">
                <a16:creationId xmlns:a16="http://schemas.microsoft.com/office/drawing/2014/main" id="{94D01493-E2C3-4A18-861F-E2E2E7BCC869}"/>
              </a:ext>
            </a:extLst>
          </p:cNvPr>
          <p:cNvPicPr>
            <a:picLocks noChangeAspect="1"/>
          </p:cNvPicPr>
          <p:nvPr/>
        </p:nvPicPr>
        <p:blipFill rotWithShape="1">
          <a:blip r:embed="rId2"/>
          <a:srcRect l="54883" t="27696" r="1244" b="36480"/>
          <a:stretch/>
        </p:blipFill>
        <p:spPr>
          <a:xfrm>
            <a:off x="6497604" y="1791510"/>
            <a:ext cx="4744676" cy="2179140"/>
          </a:xfrm>
          <a:prstGeom prst="rect">
            <a:avLst/>
          </a:prstGeom>
        </p:spPr>
      </p:pic>
      <p:pic>
        <p:nvPicPr>
          <p:cNvPr id="8" name="Picture 7">
            <a:extLst>
              <a:ext uri="{FF2B5EF4-FFF2-40B4-BE49-F238E27FC236}">
                <a16:creationId xmlns:a16="http://schemas.microsoft.com/office/drawing/2014/main" id="{64197034-9E78-419A-AD5E-D8F10EA0AC15}"/>
              </a:ext>
            </a:extLst>
          </p:cNvPr>
          <p:cNvPicPr>
            <a:picLocks noChangeAspect="1"/>
          </p:cNvPicPr>
          <p:nvPr/>
        </p:nvPicPr>
        <p:blipFill>
          <a:blip r:embed="rId3"/>
          <a:stretch>
            <a:fillRect/>
          </a:stretch>
        </p:blipFill>
        <p:spPr>
          <a:xfrm>
            <a:off x="5525645" y="4308952"/>
            <a:ext cx="5904682" cy="1968227"/>
          </a:xfrm>
          <a:prstGeom prst="rect">
            <a:avLst/>
          </a:prstGeom>
        </p:spPr>
      </p:pic>
    </p:spTree>
    <p:extLst>
      <p:ext uri="{BB962C8B-B14F-4D97-AF65-F5344CB8AC3E}">
        <p14:creationId xmlns:p14="http://schemas.microsoft.com/office/powerpoint/2010/main" val="3682309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B1C8535-29A8-4F90-A1DE-9E2574D55299}"/>
              </a:ext>
            </a:extLst>
          </p:cNvPr>
          <p:cNvPicPr>
            <a:picLocks noChangeAspect="1"/>
          </p:cNvPicPr>
          <p:nvPr/>
        </p:nvPicPr>
        <p:blipFill>
          <a:blip r:embed="rId2"/>
          <a:stretch>
            <a:fillRect/>
          </a:stretch>
        </p:blipFill>
        <p:spPr>
          <a:xfrm>
            <a:off x="135122" y="4173830"/>
            <a:ext cx="7315200" cy="2438400"/>
          </a:xfrm>
          <a:prstGeom prst="rect">
            <a:avLst/>
          </a:prstGeom>
        </p:spPr>
      </p:pic>
      <p:pic>
        <p:nvPicPr>
          <p:cNvPr id="9" name="Picture 8">
            <a:extLst>
              <a:ext uri="{FF2B5EF4-FFF2-40B4-BE49-F238E27FC236}">
                <a16:creationId xmlns:a16="http://schemas.microsoft.com/office/drawing/2014/main" id="{3B17174C-E5EC-4B19-AA65-C2C4C4C7A8E1}"/>
              </a:ext>
            </a:extLst>
          </p:cNvPr>
          <p:cNvPicPr>
            <a:picLocks noChangeAspect="1"/>
          </p:cNvPicPr>
          <p:nvPr/>
        </p:nvPicPr>
        <p:blipFill>
          <a:blip r:embed="rId3"/>
          <a:stretch>
            <a:fillRect/>
          </a:stretch>
        </p:blipFill>
        <p:spPr>
          <a:xfrm>
            <a:off x="8412479" y="1445413"/>
            <a:ext cx="3032301" cy="4548452"/>
          </a:xfrm>
          <a:prstGeom prst="rect">
            <a:avLst/>
          </a:prstGeom>
        </p:spPr>
      </p:pic>
      <p:grpSp>
        <p:nvGrpSpPr>
          <p:cNvPr id="22" name="Group 21">
            <a:extLst>
              <a:ext uri="{FF2B5EF4-FFF2-40B4-BE49-F238E27FC236}">
                <a16:creationId xmlns:a16="http://schemas.microsoft.com/office/drawing/2014/main" id="{F4126A6E-28D6-40D9-AB30-54F36605C29E}"/>
              </a:ext>
            </a:extLst>
          </p:cNvPr>
          <p:cNvGrpSpPr/>
          <p:nvPr/>
        </p:nvGrpSpPr>
        <p:grpSpPr>
          <a:xfrm>
            <a:off x="618310" y="549920"/>
            <a:ext cx="6714584" cy="3869680"/>
            <a:chOff x="618310" y="549920"/>
            <a:chExt cx="6714584" cy="3869680"/>
          </a:xfrm>
        </p:grpSpPr>
        <p:grpSp>
          <p:nvGrpSpPr>
            <p:cNvPr id="13" name="Group 12">
              <a:extLst>
                <a:ext uri="{FF2B5EF4-FFF2-40B4-BE49-F238E27FC236}">
                  <a16:creationId xmlns:a16="http://schemas.microsoft.com/office/drawing/2014/main" id="{E8CB8A10-A0D6-4307-B538-E8B502ABF6A8}"/>
                </a:ext>
              </a:extLst>
            </p:cNvPr>
            <p:cNvGrpSpPr>
              <a:grpSpLocks noChangeAspect="1"/>
            </p:cNvGrpSpPr>
            <p:nvPr/>
          </p:nvGrpSpPr>
          <p:grpSpPr>
            <a:xfrm>
              <a:off x="1232402" y="549920"/>
              <a:ext cx="5486400" cy="2743200"/>
              <a:chOff x="0" y="245770"/>
              <a:chExt cx="7315200" cy="3657600"/>
            </a:xfrm>
          </p:grpSpPr>
          <p:pic>
            <p:nvPicPr>
              <p:cNvPr id="7" name="Picture 6">
                <a:extLst>
                  <a:ext uri="{FF2B5EF4-FFF2-40B4-BE49-F238E27FC236}">
                    <a16:creationId xmlns:a16="http://schemas.microsoft.com/office/drawing/2014/main" id="{1B292EE0-2FAD-4E3A-9D48-757B6DF93049}"/>
                  </a:ext>
                </a:extLst>
              </p:cNvPr>
              <p:cNvPicPr>
                <a:picLocks noChangeAspect="1"/>
              </p:cNvPicPr>
              <p:nvPr/>
            </p:nvPicPr>
            <p:blipFill>
              <a:blip r:embed="rId4"/>
              <a:stretch>
                <a:fillRect/>
              </a:stretch>
            </p:blipFill>
            <p:spPr>
              <a:xfrm>
                <a:off x="0" y="245770"/>
                <a:ext cx="7315200" cy="3657600"/>
              </a:xfrm>
              <a:prstGeom prst="rect">
                <a:avLst/>
              </a:prstGeom>
            </p:spPr>
          </p:pic>
          <p:sp>
            <p:nvSpPr>
              <p:cNvPr id="10" name="Rectangle 9">
                <a:extLst>
                  <a:ext uri="{FF2B5EF4-FFF2-40B4-BE49-F238E27FC236}">
                    <a16:creationId xmlns:a16="http://schemas.microsoft.com/office/drawing/2014/main" id="{A2FBB04D-608D-4E57-B4F9-8E18FC704412}"/>
                  </a:ext>
                </a:extLst>
              </p:cNvPr>
              <p:cNvSpPr/>
              <p:nvPr/>
            </p:nvSpPr>
            <p:spPr>
              <a:xfrm>
                <a:off x="548640" y="461554"/>
                <a:ext cx="6688183" cy="348343"/>
              </a:xfrm>
              <a:prstGeom prst="rect">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7" name="Straight Connector 16">
              <a:extLst>
                <a:ext uri="{FF2B5EF4-FFF2-40B4-BE49-F238E27FC236}">
                  <a16:creationId xmlns:a16="http://schemas.microsoft.com/office/drawing/2014/main" id="{F1C7532E-609C-4467-9717-631534334D77}"/>
                </a:ext>
              </a:extLst>
            </p:cNvPr>
            <p:cNvCxnSpPr>
              <a:cxnSpLocks/>
            </p:cNvCxnSpPr>
            <p:nvPr/>
          </p:nvCxnSpPr>
          <p:spPr>
            <a:xfrm flipH="1">
              <a:off x="618310" y="711758"/>
              <a:ext cx="1025572" cy="3707842"/>
            </a:xfrm>
            <a:prstGeom prst="line">
              <a:avLst/>
            </a:prstGeom>
            <a:ln w="25400">
              <a:solidFill>
                <a:srgbClr val="92D050"/>
              </a:solidFill>
              <a:prstDash val="lg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11372AC-BB65-4B7E-B908-5CB11AA82A71}"/>
                </a:ext>
              </a:extLst>
            </p:cNvPr>
            <p:cNvCxnSpPr>
              <a:cxnSpLocks/>
            </p:cNvCxnSpPr>
            <p:nvPr/>
          </p:nvCxnSpPr>
          <p:spPr>
            <a:xfrm>
              <a:off x="6660020" y="711758"/>
              <a:ext cx="672874" cy="3707842"/>
            </a:xfrm>
            <a:prstGeom prst="line">
              <a:avLst/>
            </a:prstGeom>
            <a:ln w="25400">
              <a:solidFill>
                <a:srgbClr val="92D050"/>
              </a:solidFill>
              <a:prstDash val="lgDash"/>
            </a:ln>
          </p:spPr>
          <p:style>
            <a:lnRef idx="1">
              <a:schemeClr val="accent1"/>
            </a:lnRef>
            <a:fillRef idx="0">
              <a:schemeClr val="accent1"/>
            </a:fillRef>
            <a:effectRef idx="0">
              <a:schemeClr val="accent1"/>
            </a:effectRef>
            <a:fontRef idx="minor">
              <a:schemeClr val="tx1"/>
            </a:fontRef>
          </p:style>
        </p:cxnSp>
      </p:grpSp>
      <p:sp>
        <p:nvSpPr>
          <p:cNvPr id="23" name="Rectangle 22">
            <a:extLst>
              <a:ext uri="{FF2B5EF4-FFF2-40B4-BE49-F238E27FC236}">
                <a16:creationId xmlns:a16="http://schemas.microsoft.com/office/drawing/2014/main" id="{9FCB5718-16BF-4646-B6D4-BAB0916DE24F}"/>
              </a:ext>
            </a:extLst>
          </p:cNvPr>
          <p:cNvSpPr/>
          <p:nvPr/>
        </p:nvSpPr>
        <p:spPr>
          <a:xfrm>
            <a:off x="6923315" y="4419601"/>
            <a:ext cx="448492" cy="1837508"/>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11C6FE7B-3198-4C91-85F5-368B9F1F1D28}"/>
              </a:ext>
            </a:extLst>
          </p:cNvPr>
          <p:cNvCxnSpPr>
            <a:cxnSpLocks/>
          </p:cNvCxnSpPr>
          <p:nvPr/>
        </p:nvCxnSpPr>
        <p:spPr>
          <a:xfrm flipH="1">
            <a:off x="6923315" y="1628503"/>
            <a:ext cx="2090057" cy="2791097"/>
          </a:xfrm>
          <a:prstGeom prst="line">
            <a:avLst/>
          </a:prstGeom>
          <a:ln w="25400">
            <a:solidFill>
              <a:srgbClr val="FF0000"/>
            </a:solidFill>
            <a:prstDash val="lgDash"/>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A92D9AB-BC07-4136-8F26-D5E385148B44}"/>
              </a:ext>
            </a:extLst>
          </p:cNvPr>
          <p:cNvCxnSpPr>
            <a:cxnSpLocks/>
          </p:cNvCxnSpPr>
          <p:nvPr/>
        </p:nvCxnSpPr>
        <p:spPr>
          <a:xfrm flipH="1">
            <a:off x="6923315" y="5577840"/>
            <a:ext cx="4380411" cy="679269"/>
          </a:xfrm>
          <a:prstGeom prst="line">
            <a:avLst/>
          </a:prstGeom>
          <a:ln w="25400">
            <a:solidFill>
              <a:srgbClr val="FF0000"/>
            </a:solidFill>
            <a:prstDash val="lgDash"/>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466EA3F0-B1D3-4583-A0FD-7E5AA0BA838E}"/>
              </a:ext>
            </a:extLst>
          </p:cNvPr>
          <p:cNvSpPr txBox="1"/>
          <p:nvPr/>
        </p:nvSpPr>
        <p:spPr>
          <a:xfrm>
            <a:off x="348343" y="248194"/>
            <a:ext cx="1295539" cy="369332"/>
          </a:xfrm>
          <a:prstGeom prst="rect">
            <a:avLst/>
          </a:prstGeom>
          <a:noFill/>
        </p:spPr>
        <p:txBody>
          <a:bodyPr wrap="square" rtlCol="0">
            <a:spAutoFit/>
          </a:bodyPr>
          <a:lstStyle/>
          <a:p>
            <a:r>
              <a:rPr lang="en-US" dirty="0"/>
              <a:t>Step 4:</a:t>
            </a:r>
          </a:p>
        </p:txBody>
      </p:sp>
      <p:sp>
        <p:nvSpPr>
          <p:cNvPr id="31" name="TextBox 30">
            <a:extLst>
              <a:ext uri="{FF2B5EF4-FFF2-40B4-BE49-F238E27FC236}">
                <a16:creationId xmlns:a16="http://schemas.microsoft.com/office/drawing/2014/main" id="{842B550D-856C-4514-B0B4-2409E0388183}"/>
              </a:ext>
            </a:extLst>
          </p:cNvPr>
          <p:cNvSpPr txBox="1"/>
          <p:nvPr/>
        </p:nvSpPr>
        <p:spPr>
          <a:xfrm>
            <a:off x="8412479" y="1413058"/>
            <a:ext cx="1295539" cy="430887"/>
          </a:xfrm>
          <a:prstGeom prst="rect">
            <a:avLst/>
          </a:prstGeom>
          <a:noFill/>
        </p:spPr>
        <p:txBody>
          <a:bodyPr wrap="square" rtlCol="0">
            <a:spAutoFit/>
          </a:bodyPr>
          <a:lstStyle/>
          <a:p>
            <a:r>
              <a:rPr lang="en-US" sz="2200" b="1" dirty="0"/>
              <a:t>c)</a:t>
            </a:r>
          </a:p>
        </p:txBody>
      </p:sp>
      <p:sp>
        <p:nvSpPr>
          <p:cNvPr id="32" name="TextBox 31">
            <a:extLst>
              <a:ext uri="{FF2B5EF4-FFF2-40B4-BE49-F238E27FC236}">
                <a16:creationId xmlns:a16="http://schemas.microsoft.com/office/drawing/2014/main" id="{CF3C7771-1D36-4A80-A4DA-F3CAD6F86F83}"/>
              </a:ext>
            </a:extLst>
          </p:cNvPr>
          <p:cNvSpPr txBox="1"/>
          <p:nvPr/>
        </p:nvSpPr>
        <p:spPr>
          <a:xfrm>
            <a:off x="99450" y="4156889"/>
            <a:ext cx="1295539" cy="430887"/>
          </a:xfrm>
          <a:prstGeom prst="rect">
            <a:avLst/>
          </a:prstGeom>
          <a:noFill/>
        </p:spPr>
        <p:txBody>
          <a:bodyPr wrap="square" rtlCol="0">
            <a:spAutoFit/>
          </a:bodyPr>
          <a:lstStyle/>
          <a:p>
            <a:r>
              <a:rPr lang="en-US" sz="2200" b="1" dirty="0"/>
              <a:t>b)</a:t>
            </a:r>
          </a:p>
        </p:txBody>
      </p:sp>
      <p:sp>
        <p:nvSpPr>
          <p:cNvPr id="33" name="TextBox 32">
            <a:extLst>
              <a:ext uri="{FF2B5EF4-FFF2-40B4-BE49-F238E27FC236}">
                <a16:creationId xmlns:a16="http://schemas.microsoft.com/office/drawing/2014/main" id="{B4FE7D32-C112-4C7A-9DFA-670EC341DDA4}"/>
              </a:ext>
            </a:extLst>
          </p:cNvPr>
          <p:cNvSpPr txBox="1"/>
          <p:nvPr/>
        </p:nvSpPr>
        <p:spPr>
          <a:xfrm>
            <a:off x="1031084" y="856208"/>
            <a:ext cx="1295539" cy="430887"/>
          </a:xfrm>
          <a:prstGeom prst="rect">
            <a:avLst/>
          </a:prstGeom>
          <a:noFill/>
        </p:spPr>
        <p:txBody>
          <a:bodyPr wrap="square" rtlCol="0">
            <a:spAutoFit/>
          </a:bodyPr>
          <a:lstStyle/>
          <a:p>
            <a:r>
              <a:rPr lang="en-US" sz="2200" b="1" dirty="0"/>
              <a:t>a)</a:t>
            </a:r>
          </a:p>
        </p:txBody>
      </p:sp>
      <p:sp>
        <p:nvSpPr>
          <p:cNvPr id="34" name="TextBox 33">
            <a:extLst>
              <a:ext uri="{FF2B5EF4-FFF2-40B4-BE49-F238E27FC236}">
                <a16:creationId xmlns:a16="http://schemas.microsoft.com/office/drawing/2014/main" id="{DD8AE395-B644-4D72-8ABF-280AB5A00CBD}"/>
              </a:ext>
            </a:extLst>
          </p:cNvPr>
          <p:cNvSpPr txBox="1"/>
          <p:nvPr/>
        </p:nvSpPr>
        <p:spPr>
          <a:xfrm>
            <a:off x="3230881" y="3171908"/>
            <a:ext cx="2282524" cy="369332"/>
          </a:xfrm>
          <a:prstGeom prst="rect">
            <a:avLst/>
          </a:prstGeom>
          <a:noFill/>
        </p:spPr>
        <p:txBody>
          <a:bodyPr wrap="square" rtlCol="0">
            <a:spAutoFit/>
          </a:bodyPr>
          <a:lstStyle/>
          <a:p>
            <a:pPr algn="ctr"/>
            <a:r>
              <a:rPr lang="en-US" dirty="0"/>
              <a:t>(20001, 13141) </a:t>
            </a:r>
          </a:p>
        </p:txBody>
      </p:sp>
      <p:sp>
        <p:nvSpPr>
          <p:cNvPr id="36" name="TextBox 35">
            <a:extLst>
              <a:ext uri="{FF2B5EF4-FFF2-40B4-BE49-F238E27FC236}">
                <a16:creationId xmlns:a16="http://schemas.microsoft.com/office/drawing/2014/main" id="{561DF24D-F936-4756-9FCC-C1C194A907A7}"/>
              </a:ext>
            </a:extLst>
          </p:cNvPr>
          <p:cNvSpPr txBox="1"/>
          <p:nvPr/>
        </p:nvSpPr>
        <p:spPr>
          <a:xfrm>
            <a:off x="2834340" y="6427564"/>
            <a:ext cx="2282524" cy="369332"/>
          </a:xfrm>
          <a:prstGeom prst="rect">
            <a:avLst/>
          </a:prstGeom>
          <a:noFill/>
        </p:spPr>
        <p:txBody>
          <a:bodyPr wrap="square" rtlCol="0">
            <a:spAutoFit/>
          </a:bodyPr>
          <a:lstStyle/>
          <a:p>
            <a:pPr algn="ctr"/>
            <a:r>
              <a:rPr lang="en-US" dirty="0"/>
              <a:t>(2000, 13141) </a:t>
            </a:r>
          </a:p>
        </p:txBody>
      </p:sp>
      <p:sp>
        <p:nvSpPr>
          <p:cNvPr id="37" name="TextBox 36">
            <a:extLst>
              <a:ext uri="{FF2B5EF4-FFF2-40B4-BE49-F238E27FC236}">
                <a16:creationId xmlns:a16="http://schemas.microsoft.com/office/drawing/2014/main" id="{F8234071-7284-4BBB-B572-A42C8860E858}"/>
              </a:ext>
            </a:extLst>
          </p:cNvPr>
          <p:cNvSpPr txBox="1"/>
          <p:nvPr/>
        </p:nvSpPr>
        <p:spPr>
          <a:xfrm>
            <a:off x="9060248" y="5887777"/>
            <a:ext cx="2282524" cy="369332"/>
          </a:xfrm>
          <a:prstGeom prst="rect">
            <a:avLst/>
          </a:prstGeom>
          <a:noFill/>
        </p:spPr>
        <p:txBody>
          <a:bodyPr wrap="square" rtlCol="0">
            <a:spAutoFit/>
          </a:bodyPr>
          <a:lstStyle/>
          <a:p>
            <a:pPr algn="ctr"/>
            <a:r>
              <a:rPr lang="en-US" dirty="0"/>
              <a:t>(2000, 700) </a:t>
            </a:r>
          </a:p>
        </p:txBody>
      </p:sp>
    </p:spTree>
    <p:extLst>
      <p:ext uri="{BB962C8B-B14F-4D97-AF65-F5344CB8AC3E}">
        <p14:creationId xmlns:p14="http://schemas.microsoft.com/office/powerpoint/2010/main" val="3882405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2499DB1-E426-41F8-824C-9C28D9493C36}"/>
              </a:ext>
            </a:extLst>
          </p:cNvPr>
          <p:cNvSpPr txBox="1"/>
          <p:nvPr/>
        </p:nvSpPr>
        <p:spPr>
          <a:xfrm>
            <a:off x="396240" y="457199"/>
            <a:ext cx="10058400" cy="923330"/>
          </a:xfrm>
          <a:prstGeom prst="rect">
            <a:avLst/>
          </a:prstGeom>
          <a:noFill/>
        </p:spPr>
        <p:txBody>
          <a:bodyPr wrap="square" rtlCol="0">
            <a:spAutoFit/>
          </a:bodyPr>
          <a:lstStyle/>
          <a:p>
            <a:pPr marL="285750" indent="-285750">
              <a:buFont typeface="Arial" panose="020B0604020202020204" pitchFamily="34" charset="0"/>
              <a:buChar char="•"/>
            </a:pPr>
            <a:r>
              <a:rPr lang="en-US" dirty="0"/>
              <a:t>Step 5:</a:t>
            </a:r>
          </a:p>
          <a:p>
            <a:endParaRPr lang="en-US" dirty="0"/>
          </a:p>
          <a:p>
            <a:r>
              <a:rPr lang="en-US" dirty="0"/>
              <a:t>Split each zoomed section from the raw profiles into 15 samples and save them correspondingly </a:t>
            </a:r>
          </a:p>
        </p:txBody>
      </p:sp>
      <p:pic>
        <p:nvPicPr>
          <p:cNvPr id="6" name="Picture 5">
            <a:extLst>
              <a:ext uri="{FF2B5EF4-FFF2-40B4-BE49-F238E27FC236}">
                <a16:creationId xmlns:a16="http://schemas.microsoft.com/office/drawing/2014/main" id="{2185ED4E-55A2-4505-A594-DF3817021E3A}"/>
              </a:ext>
            </a:extLst>
          </p:cNvPr>
          <p:cNvPicPr>
            <a:picLocks noChangeAspect="1"/>
          </p:cNvPicPr>
          <p:nvPr/>
        </p:nvPicPr>
        <p:blipFill rotWithShape="1">
          <a:blip r:embed="rId2"/>
          <a:srcRect l="54964" t="43048" r="1250" b="36762"/>
          <a:stretch/>
        </p:blipFill>
        <p:spPr>
          <a:xfrm>
            <a:off x="1976844" y="2044337"/>
            <a:ext cx="8603481" cy="2231572"/>
          </a:xfrm>
          <a:prstGeom prst="rect">
            <a:avLst/>
          </a:prstGeom>
        </p:spPr>
      </p:pic>
    </p:spTree>
    <p:extLst>
      <p:ext uri="{BB962C8B-B14F-4D97-AF65-F5344CB8AC3E}">
        <p14:creationId xmlns:p14="http://schemas.microsoft.com/office/powerpoint/2010/main" val="3005621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C9DE1-A00E-46F3-B0B8-C0C8D0E05629}"/>
              </a:ext>
            </a:extLst>
          </p:cNvPr>
          <p:cNvSpPr>
            <a:spLocks noGrp="1"/>
          </p:cNvSpPr>
          <p:nvPr>
            <p:ph type="title"/>
          </p:nvPr>
        </p:nvSpPr>
        <p:spPr>
          <a:xfrm>
            <a:off x="838200" y="2594519"/>
            <a:ext cx="10515600" cy="1325563"/>
          </a:xfrm>
        </p:spPr>
        <p:txBody>
          <a:bodyPr/>
          <a:lstStyle/>
          <a:p>
            <a:pPr algn="ctr"/>
            <a:r>
              <a:rPr lang="en-US" b="1" i="1" dirty="0"/>
              <a:t>Processing with the DL models</a:t>
            </a:r>
          </a:p>
        </p:txBody>
      </p:sp>
    </p:spTree>
    <p:extLst>
      <p:ext uri="{BB962C8B-B14F-4D97-AF65-F5344CB8AC3E}">
        <p14:creationId xmlns:p14="http://schemas.microsoft.com/office/powerpoint/2010/main" val="7460519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311</TotalTime>
  <Words>533</Words>
  <Application>Microsoft Office PowerPoint</Application>
  <PresentationFormat>Widescreen</PresentationFormat>
  <Paragraphs>47</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等线</vt:lpstr>
      <vt:lpstr>DengXian Light</vt:lpstr>
      <vt:lpstr>Arial</vt:lpstr>
      <vt:lpstr>Calibri</vt:lpstr>
      <vt:lpstr>Calibri Light</vt:lpstr>
      <vt:lpstr>Office Theme</vt:lpstr>
      <vt:lpstr>Groß Schönebeck Dataset for DAS Bench </vt:lpstr>
      <vt:lpstr>Data Description</vt:lpstr>
      <vt:lpstr>PowerPoint Presentation</vt:lpstr>
      <vt:lpstr>PowerPoint Presentation</vt:lpstr>
      <vt:lpstr>Preprocessing and Splitting</vt:lpstr>
      <vt:lpstr>PowerPoint Presentation</vt:lpstr>
      <vt:lpstr>PowerPoint Presentation</vt:lpstr>
      <vt:lpstr>PowerPoint Presentation</vt:lpstr>
      <vt:lpstr>Processing with the DL models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Groß Schönebeck Dataset for DAS Bench </dc:title>
  <dc:creator>YANG CUI</dc:creator>
  <cp:lastModifiedBy>YANG CUI</cp:lastModifiedBy>
  <cp:revision>7</cp:revision>
  <dcterms:created xsi:type="dcterms:W3CDTF">2025-03-06T07:54:09Z</dcterms:created>
  <dcterms:modified xsi:type="dcterms:W3CDTF">2025-03-06T13:05:26Z</dcterms:modified>
</cp:coreProperties>
</file>

<file path=docProps/thumbnail.jpeg>
</file>